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271" r:id="rId4"/>
    <p:sldId id="270" r:id="rId5"/>
    <p:sldId id="272" r:id="rId6"/>
    <p:sldId id="273" r:id="rId7"/>
    <p:sldId id="276" r:id="rId8"/>
    <p:sldId id="274" r:id="rId9"/>
    <p:sldId id="277" r:id="rId10"/>
    <p:sldId id="275" r:id="rId11"/>
    <p:sldId id="278" r:id="rId12"/>
    <p:sldId id="279" r:id="rId13"/>
    <p:sldId id="280" r:id="rId14"/>
    <p:sldId id="282" r:id="rId15"/>
    <p:sldId id="283" r:id="rId16"/>
    <p:sldId id="281" r:id="rId17"/>
    <p:sldId id="258" r:id="rId18"/>
    <p:sldId id="264" r:id="rId19"/>
    <p:sldId id="265" r:id="rId20"/>
    <p:sldId id="266" r:id="rId21"/>
    <p:sldId id="267" r:id="rId22"/>
    <p:sldId id="268" r:id="rId23"/>
    <p:sldId id="269" r:id="rId24"/>
    <p:sldId id="292" r:id="rId25"/>
    <p:sldId id="293" r:id="rId26"/>
    <p:sldId id="294" r:id="rId27"/>
    <p:sldId id="295" r:id="rId28"/>
    <p:sldId id="259" r:id="rId29"/>
    <p:sldId id="284" r:id="rId30"/>
    <p:sldId id="285" r:id="rId31"/>
    <p:sldId id="260" r:id="rId32"/>
    <p:sldId id="286" r:id="rId33"/>
    <p:sldId id="287" r:id="rId34"/>
    <p:sldId id="261" r:id="rId35"/>
    <p:sldId id="290" r:id="rId36"/>
    <p:sldId id="291" r:id="rId37"/>
    <p:sldId id="262" r:id="rId38"/>
    <p:sldId id="263" r:id="rId39"/>
    <p:sldId id="288" r:id="rId40"/>
    <p:sldId id="289" r:id="rId4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2" autoAdjust="0"/>
    <p:restoredTop sz="94660"/>
  </p:normalViewPr>
  <p:slideViewPr>
    <p:cSldViewPr showGuides="1">
      <p:cViewPr>
        <p:scale>
          <a:sx n="66" d="100"/>
          <a:sy n="66" d="100"/>
        </p:scale>
        <p:origin x="-39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02C35-96BB-4090-B93B-1EF06CB1E5B6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E0DB8-A09D-45BB-856A-66CD8EB638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0DB8-A09D-45BB-856A-66CD8EB6381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484BA3-5B00-4C9F-BC3F-6ECC1C821863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F119CF-6614-4FB4-AFA0-9BEB4FB13D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1988840"/>
            <a:ext cx="8062912" cy="1470025"/>
          </a:xfrm>
        </p:spPr>
        <p:txBody>
          <a:bodyPr>
            <a:noAutofit/>
          </a:bodyPr>
          <a:lstStyle/>
          <a:p>
            <a:r>
              <a:rPr lang="es-ES" sz="6600" b="1" dirty="0" smtClean="0"/>
              <a:t>TÉCNICAS DE ORIENTACIÓN INDIVIDUAL</a:t>
            </a:r>
            <a:endParaRPr lang="es-ES" sz="6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Observación </a:t>
            </a:r>
            <a:r>
              <a:rPr lang="es-ES" b="1" dirty="0" smtClean="0"/>
              <a:t>dirigida o científica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</a:t>
            </a:r>
            <a:r>
              <a:rPr lang="es-ES" dirty="0" smtClean="0"/>
              <a:t>realizará en diferentes situaciones, en clase y fuera de ella sobre la conducta del alumno. Se </a:t>
            </a:r>
            <a:r>
              <a:rPr lang="es-ES" dirty="0" smtClean="0"/>
              <a:t>prevén aproximadamente </a:t>
            </a:r>
            <a:r>
              <a:rPr lang="es-ES" dirty="0" smtClean="0"/>
              <a:t>diez sesiones de observación. El profesor debe estar en condiciones de recoger datos de lo observado, de acuerdo a un criterio científico.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Aspectos necesarios para orientar la observación científica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Aspecto Físico - </a:t>
            </a:r>
            <a:r>
              <a:rPr lang="es-ES" b="1" dirty="0" smtClean="0"/>
              <a:t>Motor</a:t>
            </a:r>
            <a:endParaRPr lang="es-ES" dirty="0" smtClean="0"/>
          </a:p>
          <a:p>
            <a:r>
              <a:rPr lang="es-ES" b="1" dirty="0" smtClean="0"/>
              <a:t>Aspecto </a:t>
            </a:r>
            <a:r>
              <a:rPr lang="es-ES" b="1" dirty="0" smtClean="0"/>
              <a:t>Intelectual</a:t>
            </a:r>
            <a:endParaRPr lang="es-ES" dirty="0" smtClean="0"/>
          </a:p>
          <a:p>
            <a:r>
              <a:rPr lang="es-ES" b="1" dirty="0" smtClean="0"/>
              <a:t>Aspecto Personal </a:t>
            </a:r>
            <a:r>
              <a:rPr lang="es-ES" b="1" dirty="0" smtClean="0"/>
              <a:t>– Social</a:t>
            </a:r>
          </a:p>
          <a:p>
            <a:r>
              <a:rPr lang="es-ES" b="1" dirty="0" smtClean="0"/>
              <a:t>Aspecto Emocional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se realiza la observación científica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Determinar </a:t>
            </a:r>
            <a:r>
              <a:rPr lang="es-ES" b="1" dirty="0" smtClean="0"/>
              <a:t>qué se debe </a:t>
            </a:r>
            <a:r>
              <a:rPr lang="es-ES" b="1" dirty="0" smtClean="0"/>
              <a:t>observar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b="1" dirty="0" smtClean="0"/>
              <a:t>Determinar </a:t>
            </a:r>
            <a:r>
              <a:rPr lang="es-ES" b="1" dirty="0" smtClean="0"/>
              <a:t>cuándo se debe </a:t>
            </a:r>
            <a:r>
              <a:rPr lang="es-ES" b="1" dirty="0" smtClean="0"/>
              <a:t>observar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b="1" dirty="0" smtClean="0"/>
              <a:t>Determinar </a:t>
            </a:r>
            <a:r>
              <a:rPr lang="es-ES" b="1" dirty="0" smtClean="0"/>
              <a:t>quién o quiénes harán la </a:t>
            </a:r>
            <a:r>
              <a:rPr lang="es-ES" b="1" dirty="0" smtClean="0"/>
              <a:t>observación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b="1" dirty="0" smtClean="0"/>
              <a:t>Determinar </a:t>
            </a:r>
            <a:r>
              <a:rPr lang="es-ES" b="1" dirty="0" smtClean="0"/>
              <a:t>cómo se realizará la </a:t>
            </a:r>
            <a:r>
              <a:rPr lang="es-ES" b="1" dirty="0" smtClean="0"/>
              <a:t>observación</a:t>
            </a:r>
            <a:r>
              <a:rPr lang="es-ES" dirty="0" smtClean="0"/>
              <a:t>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de una buena observación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Objetiva</a:t>
            </a:r>
            <a:r>
              <a:rPr lang="es-ES" b="1" dirty="0" smtClean="0"/>
              <a:t>:</a:t>
            </a:r>
            <a:r>
              <a:rPr lang="es-ES" dirty="0" smtClean="0"/>
              <a:t> Es fruto del examen imparcial de lo que se ve. No procede de inferencias o subjetividades.</a:t>
            </a:r>
          </a:p>
          <a:p>
            <a:r>
              <a:rPr lang="es-ES" b="1" dirty="0" smtClean="0"/>
              <a:t>Repetitivas</a:t>
            </a:r>
            <a:r>
              <a:rPr lang="es-ES" b="1" dirty="0" smtClean="0"/>
              <a:t>:</a:t>
            </a:r>
            <a:r>
              <a:rPr lang="es-ES" dirty="0" smtClean="0"/>
              <a:t> Proviene de una observación constante y ordenada de momentos previamente determinados.</a:t>
            </a:r>
          </a:p>
          <a:p>
            <a:r>
              <a:rPr lang="es-ES" b="1" dirty="0" smtClean="0"/>
              <a:t>Múltiple</a:t>
            </a:r>
            <a:r>
              <a:rPr lang="es-ES" b="1" dirty="0" smtClean="0"/>
              <a:t>:</a:t>
            </a:r>
            <a:r>
              <a:rPr lang="es-ES" dirty="0" smtClean="0"/>
              <a:t> Es fruto de varias observadores preparados.</a:t>
            </a:r>
          </a:p>
          <a:p>
            <a:r>
              <a:rPr lang="es-ES" b="1" dirty="0" smtClean="0"/>
              <a:t>Planificada</a:t>
            </a:r>
            <a:r>
              <a:rPr lang="es-ES" b="1" dirty="0" smtClean="0"/>
              <a:t>:</a:t>
            </a:r>
            <a:r>
              <a:rPr lang="es-ES" dirty="0" smtClean="0"/>
              <a:t> Sigue un plan previamente determinado.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Ventajas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-</a:t>
            </a:r>
            <a:r>
              <a:rPr lang="es-ES" dirty="0" smtClean="0"/>
              <a:t>    Aumenta la objetividad y validez del fenómeno que se estudia evitándose el subjetivismo y describe sólo lo que se ve o recoge mediante auxiliares.</a:t>
            </a:r>
          </a:p>
          <a:p>
            <a:pPr>
              <a:buNone/>
            </a:pPr>
            <a:r>
              <a:rPr lang="es-ES" dirty="0" smtClean="0"/>
              <a:t>	-</a:t>
            </a:r>
            <a:r>
              <a:rPr lang="es-ES" dirty="0" smtClean="0"/>
              <a:t>    Se evitan las decisiones precipitadas.</a:t>
            </a:r>
          </a:p>
          <a:p>
            <a:pPr>
              <a:buNone/>
            </a:pPr>
            <a:r>
              <a:rPr lang="es-ES" dirty="0" smtClean="0"/>
              <a:t>	-</a:t>
            </a:r>
            <a:r>
              <a:rPr lang="es-ES" dirty="0" smtClean="0"/>
              <a:t>    Genera confianza en el alumno al sentir que su caso es estudiado detenidamente y que la orientación recibida es resultado de una reflexión madura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Limitaciones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Debemos </a:t>
            </a:r>
            <a:r>
              <a:rPr lang="es-ES" dirty="0" smtClean="0"/>
              <a:t>de tener en cuenta errores que se presentan en la observación:</a:t>
            </a:r>
          </a:p>
          <a:p>
            <a:pPr lvl="1"/>
            <a:r>
              <a:rPr lang="es-ES" b="1" dirty="0" smtClean="0"/>
              <a:t>Efecto Halo:</a:t>
            </a:r>
            <a:r>
              <a:rPr lang="es-ES" dirty="0" smtClean="0"/>
              <a:t> Considerar bien o mal aspectos de la persona observada basándose en un solo aspecto. Para no caer en este error, se evalúa los aspectos de la persona en forma separada y no todos a la vez.</a:t>
            </a:r>
          </a:p>
          <a:p>
            <a:pPr lvl="1"/>
            <a:r>
              <a:rPr lang="es-ES" b="1" dirty="0" smtClean="0"/>
              <a:t>Tendencia hacia el Centro:</a:t>
            </a:r>
            <a:r>
              <a:rPr lang="es-ES" dirty="0" smtClean="0"/>
              <a:t> Evaluar a todos los educandos en un término medio, evitando los extremos y agrupándolos en el centro. Esto se evita usando una escala evaluativa donde los extremos sean significativos en la realidad de los educandos evaluados.</a:t>
            </a:r>
          </a:p>
          <a:p>
            <a:pPr lvl="1"/>
            <a:r>
              <a:rPr lang="es-ES" b="1" dirty="0" smtClean="0"/>
              <a:t>Tendencia a Generalizar:</a:t>
            </a:r>
            <a:r>
              <a:rPr lang="es-ES" dirty="0" smtClean="0"/>
              <a:t> Cuando se piensa que un hecho explica todo el comportamiento de la persona. No se puede hacer un juicio universal de un hecho particular o concreto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83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 smtClean="0"/>
              <a:t>REGISTRO ANECDÓTICO</a:t>
            </a:r>
            <a:r>
              <a:rPr lang="es-ES" sz="2000" dirty="0" smtClean="0"/>
              <a:t> </a:t>
            </a:r>
          </a:p>
          <a:p>
            <a:pPr marL="0" indent="0">
              <a:buNone/>
            </a:pPr>
            <a:r>
              <a:rPr lang="es-ES" sz="2000" dirty="0" smtClean="0"/>
              <a:t>ALUMNO: JUAN PEREZ.                                             FECHA: 02 - 02 . 03</a:t>
            </a:r>
          </a:p>
          <a:p>
            <a:pPr marL="0" indent="0">
              <a:buNone/>
            </a:pPr>
            <a:r>
              <a:rPr lang="es-ES" sz="2000" dirty="0" smtClean="0"/>
              <a:t>LUGAR OBSERVADO: Reunión para programar fiesta de la juventud.</a:t>
            </a:r>
          </a:p>
          <a:p>
            <a:pPr marL="0" indent="0">
              <a:buNone/>
            </a:pPr>
            <a:r>
              <a:rPr lang="es-ES" sz="2000" dirty="0" smtClean="0"/>
              <a:t>INCIDENTE: Juan fue designado hoy como jefe de una comisión para la celebración del día de la juventud. Se mostró turbado y no quiso aceptar.</a:t>
            </a:r>
          </a:p>
          <a:p>
            <a:pPr marL="0" indent="0">
              <a:buNone/>
            </a:pPr>
            <a:r>
              <a:rPr lang="es-ES" sz="2000" dirty="0" smtClean="0"/>
              <a:t>Finalmente aceptó, pero luego me dijo que mejor eligiera a otro, porque quizá él no pueda hacerlo bien.</a:t>
            </a:r>
          </a:p>
          <a:p>
            <a:pPr marL="0" indent="0">
              <a:buNone/>
            </a:pPr>
            <a:r>
              <a:rPr lang="es-ES" sz="2000" dirty="0" smtClean="0"/>
              <a:t>INTERPRETACIÓN: Juan ha sido siempre un poco retraído y dispuesto a que otros lleven la dirección. La falta de confianza en sí mismo.</a:t>
            </a:r>
          </a:p>
          <a:p>
            <a:pPr marL="0" indent="0">
              <a:buNone/>
            </a:pPr>
            <a:r>
              <a:rPr lang="es-ES" sz="2000" dirty="0" smtClean="0"/>
              <a:t>RECOMENDACIÓN: Juan debe superar esta situación demostrándose  </a:t>
            </a:r>
            <a:r>
              <a:rPr lang="es-ES" sz="2000" dirty="0" smtClean="0"/>
              <a:t>a sí </a:t>
            </a:r>
            <a:r>
              <a:rPr lang="es-ES" sz="2000" dirty="0" smtClean="0"/>
              <a:t>mismo que puede servir perfectamente como jefe de grupo. Posiblemente otros papeles de dirección podrían serle asignados convenientemente.</a:t>
            </a:r>
          </a:p>
          <a:p>
            <a:pPr>
              <a:buNone/>
            </a:pPr>
            <a:r>
              <a:rPr lang="es-ES" sz="2000" dirty="0" smtClean="0"/>
              <a:t>                                                                                             María </a:t>
            </a:r>
            <a:r>
              <a:rPr lang="es-ES" sz="2000" dirty="0" smtClean="0"/>
              <a:t>Luján</a:t>
            </a:r>
          </a:p>
          <a:p>
            <a:pPr>
              <a:buNone/>
            </a:pPr>
            <a:r>
              <a:rPr lang="es-ES" sz="2000" dirty="0" smtClean="0"/>
              <a:t>                                                                                          OBSERVADORA</a:t>
            </a:r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2. Entrevista</a:t>
            </a:r>
            <a:endParaRPr lang="es-ES" sz="48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8" name="Picture 4" descr="http://www.coie.unican.es/univ_empleo_2010/images2010/entrevis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12776"/>
            <a:ext cx="5953868" cy="58077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Es una técnica que:</a:t>
            </a:r>
            <a:endParaRPr lang="es-ES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Permite el contacto directo con padres y alumnos.</a:t>
            </a:r>
          </a:p>
          <a:p>
            <a:r>
              <a:rPr lang="es-ES" dirty="0" smtClean="0"/>
              <a:t>Elemento básico para el conocimiento y comunicación con los padres e hijos</a:t>
            </a:r>
          </a:p>
          <a:p>
            <a:r>
              <a:rPr lang="es-ES" dirty="0" smtClean="0"/>
              <a:t>Aporta información para la observación directa o indirecta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Según </a:t>
            </a:r>
            <a:r>
              <a:rPr lang="es-ES" b="1" dirty="0" err="1" smtClean="0"/>
              <a:t>Bailard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Una reunión amistosa de dos o más personas que sienten por una misma persona y hablan sin formalismos con un fin constructivo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1. Observación</a:t>
            </a:r>
            <a:endParaRPr lang="es-ES" sz="44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Fenómeno </a:t>
            </a:r>
            <a:r>
              <a:rPr lang="es-ES" dirty="0" smtClean="0"/>
              <a:t>espontáneo de la actividad humana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Tipos de Entrevista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 smtClean="0"/>
              <a:t>Informativa</a:t>
            </a:r>
          </a:p>
          <a:p>
            <a:pPr lvl="1" algn="just"/>
            <a:r>
              <a:rPr lang="es-ES" dirty="0" smtClean="0"/>
              <a:t>Para recoger información del alumno/ a (situación personal, familiar, social, escolar...)</a:t>
            </a:r>
          </a:p>
          <a:p>
            <a:pPr lvl="1" algn="just"/>
            <a:r>
              <a:rPr lang="es-ES" dirty="0" smtClean="0"/>
              <a:t>Para dar información al alumno/a o a sus padres de un hecho o una conclusión.</a:t>
            </a:r>
          </a:p>
          <a:p>
            <a:pPr algn="just"/>
            <a:r>
              <a:rPr lang="es-ES" b="1" dirty="0" smtClean="0"/>
              <a:t>Orientadora</a:t>
            </a:r>
          </a:p>
          <a:p>
            <a:pPr lvl="1" algn="just"/>
            <a:r>
              <a:rPr lang="es-ES" dirty="0" smtClean="0"/>
              <a:t>Para valorar conjuntamente las líneas de actuación y de compromiso.</a:t>
            </a:r>
          </a:p>
          <a:p>
            <a:pPr lvl="1" algn="just"/>
            <a:r>
              <a:rPr lang="es-ES" dirty="0" smtClean="0"/>
              <a:t>Para presentar opciones que permitan ayudar mejor al alumno/a.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Condiciones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objetivos deben ser claros y conocidos para todas las partes.</a:t>
            </a:r>
          </a:p>
          <a:p>
            <a:r>
              <a:rPr lang="es-ES" dirty="0" smtClean="0"/>
              <a:t>El entrevistador debe disponer de información y saber utilizarla.</a:t>
            </a:r>
          </a:p>
          <a:p>
            <a:r>
              <a:rPr lang="es-ES" dirty="0" smtClean="0"/>
              <a:t>El entrevistador debe poseer el conocimiento, las destrezas y, sobre todo, las actitudes precisas para llevar adelante la entrevista.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Hay que elegir un lugar adecuado.</a:t>
            </a:r>
          </a:p>
          <a:p>
            <a:r>
              <a:rPr lang="es-ES" dirty="0" smtClean="0"/>
              <a:t>Hay que transmitir pautas positivas y mostrar que confiamos en el alumno/a y sus padres.</a:t>
            </a:r>
          </a:p>
          <a:p>
            <a:r>
              <a:rPr lang="es-ES" dirty="0" smtClean="0"/>
              <a:t>Hay que facilitar la apertura de los entrevistados (padres ...)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Características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debe utilizar un vocabulario sencillo y adaptarlo a nuestro interlocutor.</a:t>
            </a:r>
          </a:p>
          <a:p>
            <a:r>
              <a:rPr lang="es-ES" dirty="0" smtClean="0"/>
              <a:t>Conviene </a:t>
            </a:r>
            <a:r>
              <a:rPr lang="es-ES" dirty="0" smtClean="0"/>
              <a:t>destacar los rasgo s positivos, y no insistir sólo en los negativos.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 entrevista no debe ser…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Totalmente directiva.</a:t>
            </a:r>
          </a:p>
          <a:p>
            <a:r>
              <a:rPr lang="es-ES" dirty="0" smtClean="0"/>
              <a:t>Totalmente </a:t>
            </a:r>
            <a:r>
              <a:rPr lang="es-ES" dirty="0" smtClean="0"/>
              <a:t>no directiva.</a:t>
            </a:r>
          </a:p>
          <a:p>
            <a:r>
              <a:rPr lang="es-ES" dirty="0" smtClean="0"/>
              <a:t>Totalmente </a:t>
            </a:r>
            <a:r>
              <a:rPr lang="es-ES" dirty="0" smtClean="0"/>
              <a:t>cerrada.</a:t>
            </a:r>
          </a:p>
          <a:p>
            <a:r>
              <a:rPr lang="es-ES" dirty="0" smtClean="0"/>
              <a:t>Totalmente </a:t>
            </a:r>
            <a:r>
              <a:rPr lang="es-ES" dirty="0" smtClean="0"/>
              <a:t>abierta.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Pasos Previos a la Entrevista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Concertar </a:t>
            </a:r>
            <a:r>
              <a:rPr lang="es-ES" dirty="0" smtClean="0"/>
              <a:t>una cita (con día y hora), donde se determinará el objetivo de tal entrevista.</a:t>
            </a:r>
          </a:p>
          <a:p>
            <a:r>
              <a:rPr lang="es-ES" dirty="0" smtClean="0"/>
              <a:t>Preparar </a:t>
            </a:r>
            <a:r>
              <a:rPr lang="es-ES" dirty="0" smtClean="0"/>
              <a:t>y analizar los datos disponibles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Pasos durante la Entrevista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Establecer </a:t>
            </a:r>
            <a:r>
              <a:rPr lang="es-ES" dirty="0" smtClean="0"/>
              <a:t>un </a:t>
            </a:r>
            <a:r>
              <a:rPr lang="es-ES" dirty="0" smtClean="0"/>
              <a:t>clima </a:t>
            </a:r>
            <a:r>
              <a:rPr lang="es-ES" dirty="0" smtClean="0"/>
              <a:t>inicial.</a:t>
            </a:r>
          </a:p>
          <a:p>
            <a:r>
              <a:rPr lang="es-ES" dirty="0" smtClean="0"/>
              <a:t>Recoger </a:t>
            </a:r>
            <a:r>
              <a:rPr lang="es-ES" dirty="0" smtClean="0"/>
              <a:t>información del entrevistado.</a:t>
            </a:r>
          </a:p>
          <a:p>
            <a:r>
              <a:rPr lang="es-ES" dirty="0" smtClean="0"/>
              <a:t>Transmitir </a:t>
            </a:r>
            <a:r>
              <a:rPr lang="es-ES" dirty="0" smtClean="0"/>
              <a:t>información al entrevistado.</a:t>
            </a:r>
          </a:p>
          <a:p>
            <a:r>
              <a:rPr lang="es-ES" dirty="0" smtClean="0"/>
              <a:t>Resumir </a:t>
            </a:r>
            <a:r>
              <a:rPr lang="es-ES" dirty="0" smtClean="0"/>
              <a:t>y centrar el tema.</a:t>
            </a:r>
          </a:p>
          <a:p>
            <a:r>
              <a:rPr lang="es-ES" dirty="0" smtClean="0"/>
              <a:t>Realizar </a:t>
            </a:r>
            <a:r>
              <a:rPr lang="es-ES" dirty="0" smtClean="0"/>
              <a:t>una valoración rápida y sugerir posibles vías de solución.</a:t>
            </a:r>
          </a:p>
          <a:p>
            <a:r>
              <a:rPr lang="es-ES" dirty="0" smtClean="0"/>
              <a:t>Desarrollar </a:t>
            </a:r>
            <a:r>
              <a:rPr lang="es-ES" dirty="0" smtClean="0"/>
              <a:t>un plan de actuación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Pasos después de la Entrevista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Realizar un seguimiento periódico del plan acordado, con nuevas entrevistas si es preciso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Cuestionario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Consiste </a:t>
            </a:r>
            <a:r>
              <a:rPr lang="es-ES" dirty="0" smtClean="0"/>
              <a:t>en obtener información a través de preguntas por escrito, respecto a un tema de estudio, un individuo o un grupo de individuos.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Se convierte en técnica científica cuando…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Sirve a </a:t>
            </a:r>
            <a:r>
              <a:rPr lang="es-ES" dirty="0" smtClean="0"/>
              <a:t>un objetivo o propósito </a:t>
            </a:r>
            <a:r>
              <a:rPr lang="es-ES" dirty="0" smtClean="0"/>
              <a:t>definido.</a:t>
            </a:r>
          </a:p>
          <a:p>
            <a:r>
              <a:rPr lang="es-ES" dirty="0" smtClean="0"/>
              <a:t>Es planificada </a:t>
            </a:r>
            <a:r>
              <a:rPr lang="es-ES" dirty="0" smtClean="0"/>
              <a:t>sistemáticamente </a:t>
            </a:r>
            <a:endParaRPr lang="es-ES" dirty="0" smtClean="0"/>
          </a:p>
          <a:p>
            <a:r>
              <a:rPr lang="es-ES" dirty="0" smtClean="0"/>
              <a:t>Está sujeta </a:t>
            </a:r>
            <a:r>
              <a:rPr lang="es-ES" dirty="0" smtClean="0"/>
              <a:t>a comprobaciones y control de validez y confiabilidad.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Según Lázaro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Consiste </a:t>
            </a:r>
            <a:r>
              <a:rPr lang="es-ES" dirty="0" smtClean="0"/>
              <a:t>en una serie de preguntas o cuestiones que el alumno o su familia debe responder, normalmente por escrito, referidas a determinar aspectos o hechos de la conducta, interés, preferencias, etc.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Autobiografía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técnica destinada a posibilitar un mejor conocimiento del educando a través del relato de su propia vida. </a:t>
            </a:r>
            <a:endParaRPr lang="es-ES" dirty="0" smtClean="0"/>
          </a:p>
          <a:p>
            <a:r>
              <a:rPr lang="es-ES" dirty="0" smtClean="0"/>
              <a:t>Este es un relato sistemático escrito por el alumno acerca de su propia vida, es un medio valioso para obtener información. 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Espontánea </a:t>
            </a:r>
            <a:endParaRPr lang="es-ES" dirty="0" smtClean="0"/>
          </a:p>
          <a:p>
            <a:r>
              <a:rPr lang="es-ES" dirty="0" smtClean="0"/>
              <a:t>Dirigida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smtClean="0"/>
              <a:t>del futuro </a:t>
            </a:r>
          </a:p>
          <a:p>
            <a:r>
              <a:rPr lang="es-ES" dirty="0" smtClean="0"/>
              <a:t>"</a:t>
            </a:r>
            <a:r>
              <a:rPr lang="es-ES" dirty="0" smtClean="0"/>
              <a:t>Aquí a tantos años"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Estudio de Casos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Técnica más </a:t>
            </a:r>
            <a:r>
              <a:rPr lang="es-ES" dirty="0" smtClean="0"/>
              <a:t>usada en el proceso de intervención psicopedagógica </a:t>
            </a:r>
            <a:r>
              <a:rPr lang="es-ES" dirty="0" smtClean="0"/>
              <a:t>debido </a:t>
            </a:r>
            <a:r>
              <a:rPr lang="es-ES" dirty="0" smtClean="0"/>
              <a:t>a que esta permite que el orientador registre un gran número de datos de un estudiante en particular y de esta manera se puede trabajando con este alumno y desde luego integrar a todos los actores del proceso de clase. 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esta técnica se realiza un estudio profundo y discreto de la actitud del estudiante en diversas situación es de la aula de clase, se registran situaciones tanto conductuales, sociales, familiares o personales. 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6. Consejo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7. Test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Estos están destinados a suministrar datos sobre la realidad psicológicas del estudiante. </a:t>
            </a:r>
            <a:endParaRPr lang="es-ES" dirty="0" smtClean="0"/>
          </a:p>
          <a:p>
            <a:r>
              <a:rPr lang="es-ES" dirty="0" smtClean="0"/>
              <a:t>Estos </a:t>
            </a:r>
            <a:r>
              <a:rPr lang="es-ES" dirty="0" smtClean="0"/>
              <a:t>son instrumentos destinados a registrar datos validos sobre la realidad del educando y que permiten efectuar diagnósticos y pronósticos para una verdadera intervención psicopedagógica.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Elementos:</a:t>
            </a:r>
            <a:endParaRPr lang="es-ES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El Observador</a:t>
            </a:r>
            <a:endParaRPr lang="es-ES" dirty="0" smtClean="0"/>
          </a:p>
          <a:p>
            <a:r>
              <a:rPr lang="es-ES" b="1" dirty="0" smtClean="0"/>
              <a:t>El sujeto observado</a:t>
            </a:r>
            <a:r>
              <a:rPr lang="es-ES" dirty="0" smtClean="0"/>
              <a:t>:</a:t>
            </a:r>
          </a:p>
          <a:p>
            <a:r>
              <a:rPr lang="es-ES" b="1" dirty="0" smtClean="0"/>
              <a:t>La situación observada</a:t>
            </a:r>
            <a:r>
              <a:rPr lang="es-ES" dirty="0" smtClean="0"/>
              <a:t>: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Inteligencia </a:t>
            </a:r>
            <a:r>
              <a:rPr lang="es-ES" dirty="0" smtClean="0"/>
              <a:t>general.</a:t>
            </a:r>
          </a:p>
          <a:p>
            <a:r>
              <a:rPr lang="es-ES" dirty="0" smtClean="0"/>
              <a:t>Inventarios </a:t>
            </a:r>
            <a:r>
              <a:rPr lang="es-ES" dirty="0" smtClean="0"/>
              <a:t>de interés </a:t>
            </a:r>
            <a:r>
              <a:rPr lang="es-ES" dirty="0" smtClean="0"/>
              <a:t>profesional.</a:t>
            </a:r>
          </a:p>
          <a:p>
            <a:r>
              <a:rPr lang="es-ES" dirty="0" smtClean="0"/>
              <a:t> Proyectivos.</a:t>
            </a:r>
          </a:p>
          <a:p>
            <a:r>
              <a:rPr lang="es-ES" dirty="0" err="1" smtClean="0"/>
              <a:t>Sociograma</a:t>
            </a:r>
            <a:r>
              <a:rPr lang="es-ES" dirty="0" smtClean="0"/>
              <a:t>.</a:t>
            </a:r>
          </a:p>
          <a:p>
            <a:r>
              <a:rPr lang="es-ES" dirty="0" smtClean="0"/>
              <a:t>Observación sistemática.</a:t>
            </a:r>
          </a:p>
          <a:p>
            <a:r>
              <a:rPr lang="es-ES" dirty="0" smtClean="0"/>
              <a:t>Registro </a:t>
            </a:r>
            <a:r>
              <a:rPr lang="es-ES" dirty="0" smtClean="0"/>
              <a:t>de conducta. 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Tipos: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 smtClean="0"/>
              <a:t>Observación </a:t>
            </a:r>
            <a:r>
              <a:rPr lang="es-ES" b="1" dirty="0" smtClean="0"/>
              <a:t>libre esporádica u ocasional de </a:t>
            </a:r>
            <a:r>
              <a:rPr lang="es-ES" b="1" dirty="0" smtClean="0"/>
              <a:t>grupo</a:t>
            </a:r>
            <a:endParaRPr lang="es-E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Observación libre esporádica u ocasional de grupo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Tener </a:t>
            </a:r>
            <a:r>
              <a:rPr lang="es-ES" dirty="0" smtClean="0"/>
              <a:t>primer contacto con el grupo y observar en el educando (objeto de estudio), el sistema de relaciones maestro-alumnos. En este caso no habrá plan. Se recogen los datos que consideren importantes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Tipos: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 smtClean="0"/>
              <a:t>Observación </a:t>
            </a:r>
            <a:r>
              <a:rPr lang="es-ES" b="1" dirty="0" smtClean="0"/>
              <a:t>libre esporádica u ocasional de </a:t>
            </a:r>
            <a:r>
              <a:rPr lang="es-ES" b="1" dirty="0" smtClean="0"/>
              <a:t>grupo</a:t>
            </a:r>
            <a:endParaRPr lang="es-ES" dirty="0" smtClean="0"/>
          </a:p>
          <a:p>
            <a:pPr algn="just"/>
            <a:r>
              <a:rPr lang="es-ES" b="1" dirty="0" smtClean="0"/>
              <a:t>Observación </a:t>
            </a:r>
            <a:r>
              <a:rPr lang="es-ES" b="1" dirty="0" smtClean="0"/>
              <a:t>libre de un </a:t>
            </a:r>
            <a:r>
              <a:rPr lang="es-ES" b="1" dirty="0" smtClean="0"/>
              <a:t>alumno</a:t>
            </a:r>
            <a:endParaRPr lang="es-E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Observación libre </a:t>
            </a:r>
            <a:r>
              <a:rPr lang="es-ES" b="1" dirty="0" smtClean="0"/>
              <a:t>de un alumno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72000"/>
          </a:xfrm>
        </p:spPr>
        <p:txBody>
          <a:bodyPr>
            <a:normAutofit/>
          </a:bodyPr>
          <a:lstStyle/>
          <a:p>
            <a:r>
              <a:rPr lang="es-ES" dirty="0" smtClean="0"/>
              <a:t>Una </a:t>
            </a:r>
            <a:r>
              <a:rPr lang="es-ES" dirty="0" smtClean="0"/>
              <a:t>vez seleccionado el educando, que será objeto de estudio, se observará sus comportamientos significativos.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Tipos: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 smtClean="0"/>
              <a:t>Observación </a:t>
            </a:r>
            <a:r>
              <a:rPr lang="es-ES" b="1" dirty="0" smtClean="0"/>
              <a:t>libre esporádica u ocasional de </a:t>
            </a:r>
            <a:r>
              <a:rPr lang="es-ES" b="1" dirty="0" smtClean="0"/>
              <a:t>grupo</a:t>
            </a:r>
            <a:endParaRPr lang="es-ES" dirty="0" smtClean="0"/>
          </a:p>
          <a:p>
            <a:pPr algn="just"/>
            <a:r>
              <a:rPr lang="es-ES" b="1" dirty="0" smtClean="0"/>
              <a:t>Observación </a:t>
            </a:r>
            <a:r>
              <a:rPr lang="es-ES" b="1" dirty="0" smtClean="0"/>
              <a:t>libre de un </a:t>
            </a:r>
            <a:r>
              <a:rPr lang="es-ES" b="1" dirty="0" smtClean="0"/>
              <a:t>alumno</a:t>
            </a:r>
            <a:endParaRPr lang="es-ES" dirty="0" smtClean="0"/>
          </a:p>
          <a:p>
            <a:pPr algn="just"/>
            <a:r>
              <a:rPr lang="es-ES" b="1" dirty="0" smtClean="0"/>
              <a:t>Observación </a:t>
            </a:r>
            <a:r>
              <a:rPr lang="es-ES" b="1" dirty="0" smtClean="0"/>
              <a:t>dirigida</a:t>
            </a:r>
            <a:r>
              <a:rPr lang="es-ES" dirty="0" smtClean="0"/>
              <a:t> </a:t>
            </a:r>
            <a:r>
              <a:rPr lang="es-ES" b="1" dirty="0" smtClean="0"/>
              <a:t>o </a:t>
            </a:r>
            <a:r>
              <a:rPr lang="es-ES" b="1" dirty="0" smtClean="0"/>
              <a:t>Científica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1029</TotalTime>
  <Words>1120</Words>
  <Application>Microsoft Office PowerPoint</Application>
  <PresentationFormat>Presentación en pantalla (4:3)</PresentationFormat>
  <Paragraphs>165</Paragraphs>
  <Slides>40</Slides>
  <Notes>40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Brío</vt:lpstr>
      <vt:lpstr>TÉCNICAS DE ORIENTACIÓN INDIVIDUAL</vt:lpstr>
      <vt:lpstr>1. Observación</vt:lpstr>
      <vt:lpstr>Se convierte en técnica científica cuando…</vt:lpstr>
      <vt:lpstr>Elementos:</vt:lpstr>
      <vt:lpstr>Tipos:</vt:lpstr>
      <vt:lpstr>Observación libre esporádica u ocasional de grupo</vt:lpstr>
      <vt:lpstr>Tipos:</vt:lpstr>
      <vt:lpstr>Observación libre de un alumno</vt:lpstr>
      <vt:lpstr>Tipos:</vt:lpstr>
      <vt:lpstr>Observación dirigida o científica</vt:lpstr>
      <vt:lpstr>Aspectos necesarios para orientar la observación científica</vt:lpstr>
      <vt:lpstr>¿Cómo se realiza la observación científica</vt:lpstr>
      <vt:lpstr>Características de una buena observación</vt:lpstr>
      <vt:lpstr>Ventajas</vt:lpstr>
      <vt:lpstr>Limitaciones</vt:lpstr>
      <vt:lpstr>Diapositiva 16</vt:lpstr>
      <vt:lpstr>2. Entrevista</vt:lpstr>
      <vt:lpstr>Es una técnica que:</vt:lpstr>
      <vt:lpstr>Según Bailard</vt:lpstr>
      <vt:lpstr>Tipos de Entrevista</vt:lpstr>
      <vt:lpstr>Condiciones</vt:lpstr>
      <vt:lpstr>Diapositiva 22</vt:lpstr>
      <vt:lpstr>Características</vt:lpstr>
      <vt:lpstr>La entrevista no debe ser…</vt:lpstr>
      <vt:lpstr>Pasos Previos a la Entrevista</vt:lpstr>
      <vt:lpstr>Pasos durante la Entrevista</vt:lpstr>
      <vt:lpstr>Pasos después de la Entrevista</vt:lpstr>
      <vt:lpstr>3. Cuestionario</vt:lpstr>
      <vt:lpstr>Diapositiva 29</vt:lpstr>
      <vt:lpstr>Según Lázaro</vt:lpstr>
      <vt:lpstr>4. Autobiografía</vt:lpstr>
      <vt:lpstr>Diapositiva 32</vt:lpstr>
      <vt:lpstr>Tipos:</vt:lpstr>
      <vt:lpstr>5. Estudio de Casos</vt:lpstr>
      <vt:lpstr>Diapositiva 35</vt:lpstr>
      <vt:lpstr>Diapositiva 36</vt:lpstr>
      <vt:lpstr>6. Consejo</vt:lpstr>
      <vt:lpstr>7. Test</vt:lpstr>
      <vt:lpstr>Diapositiva 39</vt:lpstr>
      <vt:lpstr>Diapositiva 40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July y Chuco</dc:creator>
  <cp:lastModifiedBy>July y Chuco</cp:lastModifiedBy>
  <cp:revision>100</cp:revision>
  <dcterms:created xsi:type="dcterms:W3CDTF">2011-03-18T19:51:51Z</dcterms:created>
  <dcterms:modified xsi:type="dcterms:W3CDTF">2011-03-19T14:17:13Z</dcterms:modified>
</cp:coreProperties>
</file>